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824" autoAdjust="0"/>
    <p:restoredTop sz="94660"/>
  </p:normalViewPr>
  <p:slideViewPr>
    <p:cSldViewPr>
      <p:cViewPr varScale="1">
        <p:scale>
          <a:sx n="79" d="100"/>
          <a:sy n="79" d="100"/>
        </p:scale>
        <p:origin x="-109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03/12/1440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03/12/1440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03/12/1440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286000" y="-26394549"/>
            <a:ext cx="4572000" cy="10895290"/>
          </a:xfrm>
          <a:prstGeom prst="rect">
            <a:avLst/>
          </a:prstGeom>
        </p:spPr>
        <p:txBody>
          <a:bodyPr>
            <a:spAutoFit/>
          </a:bodyPr>
          <a:lstStyle/>
          <a:p>
            <a:r>
              <a:rPr lang="ar-IQ" dirty="0"/>
              <a:t>*  أنواع التحمل الخاص :</a:t>
            </a:r>
          </a:p>
          <a:p>
            <a:r>
              <a:rPr lang="ar-IQ" dirty="0"/>
              <a:t>أ- التحمل لفترة طويلة : وهي مطاولة تخص الأنشطة التي يستمر فيها الأداء لأكثر من (30 دقيقة) ويعتمد فيها على إنتاج الطاقة الهوائية ويصل معدل النبض فيها الى 180 ن / د  وحجم الدم المدفوع يصل الى</a:t>
            </a:r>
          </a:p>
          <a:p>
            <a:r>
              <a:rPr lang="ar-IQ" dirty="0"/>
              <a:t>(30 – 40) لتر / د  وحجم الأوكسجين في الرئتين (120 – 140) ل / د  ويشمل هذا النوع من المطاولة سباق المسافات الطويلة والمارثون .</a:t>
            </a:r>
          </a:p>
          <a:p>
            <a:r>
              <a:rPr lang="ar-IQ" dirty="0"/>
              <a:t>ب-التحمل لفترة متوسطة : ويتراوح زمن الأداء في هذا النوع من المطاولة من (2 – 8) دقيقة وتعتمد هذه المطاولة على نظام أنتاج الطاقة اللاهوائي في حالة زيادة شدة الأداء ويشمل هذا النوع من المطاولة سباق المسافات الطويلة .</a:t>
            </a:r>
          </a:p>
          <a:p>
            <a:r>
              <a:rPr lang="ar-IQ" dirty="0"/>
              <a:t>ج-التحمل لفترة قصيرة : ويشمل هذا النوع من المطاولة الأنشطة التي يتراوح زمن أدائها من (45 </a:t>
            </a:r>
            <a:r>
              <a:rPr lang="ar-IQ" dirty="0" err="1"/>
              <a:t>ثا</a:t>
            </a:r>
            <a:r>
              <a:rPr lang="ar-IQ" dirty="0"/>
              <a:t> – 2 دقيقة) وهنا تزداد معدلات الدين </a:t>
            </a:r>
            <a:r>
              <a:rPr lang="ar-IQ" dirty="0" err="1"/>
              <a:t>الاوكسجيني</a:t>
            </a:r>
            <a:r>
              <a:rPr lang="ar-IQ" dirty="0"/>
              <a:t> ويعتمد هذا النوع من المطاولة على نظام أنتاج الطاقة اللاهوائي بنسبة 80% ويشمل سباقات (400م ، 800م)</a:t>
            </a:r>
          </a:p>
          <a:p>
            <a:r>
              <a:rPr lang="ar-IQ" dirty="0"/>
              <a:t>د-التحمل الهوائي : القدرة على الاستمرار في الأداء بفاعلية دون هبوط مستوى الأداء في الرياضة التخصصية باستخدام الأوكسجين</a:t>
            </a:r>
          </a:p>
          <a:p>
            <a:r>
              <a:rPr lang="ar-IQ" dirty="0"/>
              <a:t>ه- التحمل اللاهوائي: القدرة على الاستمرار في الأداء بفاعلية دون هبوط مستوى الأداء في الرياضة التخصصية بدون استخدام الأوكسجين</a:t>
            </a:r>
          </a:p>
          <a:p>
            <a:r>
              <a:rPr lang="ar-IQ" dirty="0"/>
              <a:t>و- تحمل الاداء : (تحمل الأداء) : وتعني القدرة على الاستمرار في تكرارات المهارات الحركية بكفاءة وفاعلية لفترات طويلة دون هبوط مستوى الأداء .</a:t>
            </a:r>
          </a:p>
          <a:p>
            <a:r>
              <a:rPr lang="ar-IQ" dirty="0"/>
              <a:t>ز- تحمل السرعة : قدرة الرياضي على الاستمرار في أداء الحركات المتماثلة وغير المتماثلة وتكرارها بكفاءة لفترات طويلة وسرعات عالية دون هبوط مستوى كفاءة الأداء</a:t>
            </a:r>
          </a:p>
          <a:p>
            <a:r>
              <a:rPr lang="ar-IQ" dirty="0"/>
              <a:t>جدول يوضح ازمنة انواع التحمل حسب راي علماء التدريب الرياضي</a:t>
            </a:r>
          </a:p>
          <a:p>
            <a:r>
              <a:rPr lang="ar-IQ" dirty="0"/>
              <a:t>العلماء	التحمل القصير	التحمل المتوسط	التحمل الطويل	</a:t>
            </a:r>
          </a:p>
          <a:p>
            <a:r>
              <a:rPr lang="ar-IQ" dirty="0"/>
              <a:t>هاره	45ثانية- 2دقيقة	2 دقيقة- 8 دقيقة	8 دقيقة فما فوق	</a:t>
            </a:r>
          </a:p>
          <a:p>
            <a:r>
              <a:rPr lang="ar-IQ" dirty="0"/>
              <a:t>كويل	20ثانية- 1دقيقة	1دقيقة – 8دقيقة	8 دقيقة فما فوق	</a:t>
            </a:r>
          </a:p>
          <a:p>
            <a:r>
              <a:rPr lang="ar-IQ" dirty="0" err="1"/>
              <a:t>هولمن</a:t>
            </a:r>
            <a:r>
              <a:rPr lang="ar-IQ" dirty="0"/>
              <a:t>	3دقيقة – 10دقيقة	10 دقيقة- 30 دقيقة	30دقيقة فما فوق	</a:t>
            </a:r>
          </a:p>
        </p:txBody>
      </p:sp>
      <p:sp>
        <p:nvSpPr>
          <p:cNvPr id="7" name="مستطيل 6"/>
          <p:cNvSpPr/>
          <p:nvPr/>
        </p:nvSpPr>
        <p:spPr>
          <a:xfrm>
            <a:off x="2286000" y="-2018645"/>
            <a:ext cx="4572000" cy="7294305"/>
          </a:xfrm>
          <a:prstGeom prst="rect">
            <a:avLst/>
          </a:prstGeom>
        </p:spPr>
        <p:txBody>
          <a:bodyPr>
            <a:spAutoFit/>
          </a:bodyPr>
          <a:lstStyle/>
          <a:p>
            <a:r>
              <a:rPr lang="ar-IQ" dirty="0"/>
              <a:t>* تخطيط الدوائر التدريبية :</a:t>
            </a:r>
          </a:p>
          <a:p>
            <a:r>
              <a:rPr lang="ar-IQ" dirty="0"/>
              <a:t>**  الدائرة التدريبية الصغرى والكبرى</a:t>
            </a:r>
          </a:p>
          <a:p>
            <a:r>
              <a:rPr lang="ar-IQ" dirty="0"/>
              <a:t>لقد أثبتت التجارب الميدانية بان هناك أشكال مختلفة من الدوائر التدريبية منها الصغرى والكبرى ، وقد وجد أن الدائرة الصغرى تستخدم لعدة أيام وقد تصل إلى أسبوع ، بينما الدائرة الكبرى تستمر لعدة أسابيع . وان كلا الدورتين تساعد على توجيه تطور المستوى بشكل أفضل وتحقق حمل التدريب القصوى مع فاعلية جيدة   </a:t>
            </a:r>
          </a:p>
          <a:p>
            <a:r>
              <a:rPr lang="ar-IQ" dirty="0"/>
              <a:t>وهناك مصطلحات أخرى من الدوائر منها الأسبوعية والشهرية والفصلية والسنوية ولسنوات عديدة كما في الدورات القارية والأولمبية والعالمية .</a:t>
            </a:r>
          </a:p>
          <a:p>
            <a:r>
              <a:rPr lang="ar-IQ" dirty="0"/>
              <a:t>إن أساس تكرار الدائرة التدريبية تعتمد بالدرجة الأولى على ديناميكية الحمل ، بينما تختلف دفعات الحمل والمحتوى في كل دائرة تدريبية ، فهناك بعض الفعاليات والألعاب التي يفضل استخدام أربعة دوائر تدريبية ، وإن نظام الدوائر الأربعة التدريبية المستخدمة في اغلب الألعاب تبنى بالتدرج في استعمال الحمل ، إذ يتطلب التدريج في رفع الحمل في الأسابيع الثلاثة الأولى بينما ينخفض في الاسبوع الرابع جزئيا. وتكرر هذه العملية الديناميكية بحيث تعطي زيادة في نمو المستوى الرياضي. وظهر أن استخدام أربعة دوائر تدريبية تتناسب مع مرحلة الإعداد العام ، لان الوظائف الأساسية لا يطرأ عليها تغيرا كبيرا ، بينما يختلف اسلوب العمل في فترة السباقات نظرا لوجود نظام السباقات الكثيرة  ويظهر أن كثيرا من المدربين لا يستعمل الدوائر التدريبية المنظمة خلال فترة السباقات ، فأحيانا تستعمل ستة دوائر تدريبية وأحيانا ثلاثة طبقا لفترة السباقات .</a:t>
            </a:r>
          </a:p>
        </p:txBody>
      </p:sp>
    </p:spTree>
    <p:extLst>
      <p:ext uri="{BB962C8B-B14F-4D97-AF65-F5344CB8AC3E}">
        <p14:creationId xmlns:p14="http://schemas.microsoft.com/office/powerpoint/2010/main" val="942896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1582341"/>
            <a:ext cx="4572000" cy="6740307"/>
          </a:xfrm>
          <a:prstGeom prst="rect">
            <a:avLst/>
          </a:prstGeom>
        </p:spPr>
        <p:txBody>
          <a:bodyPr>
            <a:spAutoFit/>
          </a:bodyPr>
          <a:lstStyle/>
          <a:p>
            <a:r>
              <a:rPr lang="ar-IQ" dirty="0"/>
              <a:t>* الدائرة التدريبية الصغرى :</a:t>
            </a:r>
          </a:p>
          <a:p>
            <a:r>
              <a:rPr lang="ar-IQ" dirty="0"/>
              <a:t>التشكيل الأسبوعي : وهو ما يسمى بدورة الحمل الأسبوعية . ويقصد بدورة الحمل الأسبوعية كيفية تشكيل الحمل في غضون عدد مرات التدريب في الأسبوع الواحد ، وهي تتكون من عنصرين هما :</a:t>
            </a:r>
          </a:p>
          <a:p>
            <a:r>
              <a:rPr lang="ar-IQ" dirty="0"/>
              <a:t>   ( تشكيل درجة الحمل) ،(تشكيل هدف أو اتجاه الحمل ).</a:t>
            </a:r>
          </a:p>
          <a:p>
            <a:r>
              <a:rPr lang="ar-IQ" dirty="0"/>
              <a:t>           لذلك نلاحظ ظهور متغيرات في مكونات الحمل خلال فترة الأسبوع . وبناء على ذلك يجب ثبات مفردات التدريب الأسبوعي { الدورة الأسبوعية } إلى مراحل لتحقيق الهدف المطلوب ، كما تكرر الدائرة الصغرى عدة مرات ضمن خطة منظمة . لقد أثبتت التجارب والخبر الميدانية بان الحد الأقصى لوزن الحمل يجب أن لا يعاد اكثر من ثلاث مرات خلال الدائرة الأسبوعية ، وظهر أيضا بان الرياضي لا يستطيع تحمل التدريب اليومي خلال الاسبوع الكامل باستخدام الحمل </a:t>
            </a:r>
            <a:r>
              <a:rPr lang="ar-IQ" dirty="0" err="1"/>
              <a:t>القصوي</a:t>
            </a:r>
            <a:r>
              <a:rPr lang="ar-IQ" dirty="0"/>
              <a:t> أو اقل من القصوى ، لان هذا النوع من الحمل ينبغي بقاءه فترة من الراحة لا تقل عن 24 ساعة ، وإلا أصبح الرياضي معرضا للإجهاد . وإثناء استخدام الحمل المتوسط خلال التدريب اليومي طوال الاسبوع ، فانه يسمح للرياضي القدرة على ممارسة التدريب في اليوم التالي ، إلا انه لا يؤدي إلى التقدم الدائم بمستوى قدرات الرياضي ، نظرا لعدم كفاية جرعات التدريب بصورة مؤثرة .</a:t>
            </a:r>
          </a:p>
          <a:p>
            <a:r>
              <a:rPr lang="ar-IQ" dirty="0"/>
              <a:t>أما التجارب المختلفة فأثبتت أن التدريب باستخدام درجات مختلفة من حمل التدريب بصورة منظمة خلال الأسبوع الواحد تؤدي إلى سرعة رفع مستوى قدرات الرياضي .</a:t>
            </a:r>
          </a:p>
        </p:txBody>
      </p:sp>
    </p:spTree>
    <p:extLst>
      <p:ext uri="{BB962C8B-B14F-4D97-AF65-F5344CB8AC3E}">
        <p14:creationId xmlns:p14="http://schemas.microsoft.com/office/powerpoint/2010/main" val="2226156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2018645"/>
            <a:ext cx="4572000" cy="6463308"/>
          </a:xfrm>
          <a:prstGeom prst="rect">
            <a:avLst/>
          </a:prstGeom>
        </p:spPr>
        <p:txBody>
          <a:bodyPr>
            <a:spAutoFit/>
          </a:bodyPr>
          <a:lstStyle/>
          <a:p>
            <a:r>
              <a:rPr lang="ar-IQ" dirty="0"/>
              <a:t>كما يلاحظ بان أهم صفات الدائرة التدريبية الصغرى تختلف باختلاف درجة التدريب للرياضيين خلال الساعات التدريبية المتعددة ، وتتنوع طبقا لقابلية الحمل والراحة بين المتطلبات العالية والواطئة . كما أن واجباتها مختلفة وتركز بالدرجة الأولى في تنفيذها على وسائل التدريب العامة والخاصة . ويلاحظ بقاء الدائرة الصغيرة لفترة طويلة أثناء رفع الحمل طبقا لأهميتها في حل أهداف وواجبات المرحلة التدريبية .</a:t>
            </a:r>
          </a:p>
          <a:p>
            <a:r>
              <a:rPr lang="ar-IQ" dirty="0"/>
              <a:t>إن سبب استخدام الدائرة التدريبية الصغيرة يعتمد بالدرجة الأولى على قوانين العلاقة بين الحمل والراحة . </a:t>
            </a:r>
            <a:r>
              <a:rPr lang="ar-IQ" dirty="0" err="1"/>
              <a:t>ولامكان</a:t>
            </a:r>
            <a:r>
              <a:rPr lang="ar-IQ" dirty="0"/>
              <a:t> تجنب الإجهاد يجب أن يكون طول الفترة بين وحدتين يكفي لإزالة التعب المؤدي لقلة المستوى . ويمكن العمل في عمليات الراحة إذا أعطيت التمرينات العامة خلال وحدات تدريب الدائرة الصغيرة والتي يكون تأثيرها الراحة الإيجابية . وفي نفس الوقت تحقيق التهدئة الجسمية والنفسية</a:t>
            </a:r>
          </a:p>
          <a:p>
            <a:r>
              <a:rPr lang="ar-IQ" dirty="0"/>
              <a:t>وهناك بعض الألعاب التي تتطلب قدرات وقابليات مختلفة وتوافق حركي ، لا تتطلب انتظار الراحة التامة إذا كانت الوحدات التدريبية المستخدمة ذات واجبات منوعة ووسائل تدريبية مختلفة وتنوع قوة الحافز الحركي فيها لان ذلك يؤدي إلى حمل الأجهزة العضوية بالتدرج . </a:t>
            </a:r>
          </a:p>
          <a:p>
            <a:r>
              <a:rPr lang="ar-IQ"/>
              <a:t>إن الحمل المنوع يحقق حمل عال وتحمي الرياضي من الإصابات والأضرار التي تحدث غالبا أثناء عدم وجود الراحة الكاملة وخاصة عندما يسلط الحمل على عضلات معينة أو أوتارا أو مفاصل .</a:t>
            </a:r>
            <a:endParaRPr lang="ar-IQ" dirty="0"/>
          </a:p>
        </p:txBody>
      </p:sp>
    </p:spTree>
    <p:extLst>
      <p:ext uri="{BB962C8B-B14F-4D97-AF65-F5344CB8AC3E}">
        <p14:creationId xmlns:p14="http://schemas.microsoft.com/office/powerpoint/2010/main" val="346465053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890</Words>
  <Application>Microsoft Office PowerPoint</Application>
  <PresentationFormat>عرض على الشاشة (3:4)‏</PresentationFormat>
  <Paragraphs>28</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سمة Office</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Dr.Husam</dc:creator>
  <cp:lastModifiedBy>Dr.Husam</cp:lastModifiedBy>
  <cp:revision>7</cp:revision>
  <dcterms:created xsi:type="dcterms:W3CDTF">2019-08-04T06:46:47Z</dcterms:created>
  <dcterms:modified xsi:type="dcterms:W3CDTF">2019-08-04T07:12:07Z</dcterms:modified>
</cp:coreProperties>
</file>